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20"/>
  </p:handoutMasterIdLst>
  <p:sldIdLst>
    <p:sldId id="376" r:id="rId4"/>
    <p:sldId id="275" r:id="rId6"/>
    <p:sldId id="469" r:id="rId7"/>
    <p:sldId id="470" r:id="rId8"/>
    <p:sldId id="488" r:id="rId9"/>
    <p:sldId id="503" r:id="rId10"/>
    <p:sldId id="483" r:id="rId11"/>
    <p:sldId id="485" r:id="rId12"/>
    <p:sldId id="452" r:id="rId13"/>
    <p:sldId id="379" r:id="rId14"/>
    <p:sldId id="486" r:id="rId15"/>
    <p:sldId id="487" r:id="rId16"/>
    <p:sldId id="484" r:id="rId17"/>
    <p:sldId id="490" r:id="rId18"/>
    <p:sldId id="489" r:id="rId19"/>
  </p:sldIdLst>
  <p:sldSz cx="9144000" cy="6858000" type="screen4x3"/>
  <p:notesSz cx="6858000" cy="9144000"/>
  <p:embeddedFontLst>
    <p:embeddedFont>
      <p:font typeface="仿宋" panose="02010609060101010101" charset="-122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Adobe 明體 Std L" panose="02020300000000000000" pitchFamily="18" charset="-128"/>
      <p:regular r:id="rId30"/>
    </p:embeddedFont>
  </p:embeddedFontLst>
  <p:defaultTextStyle>
    <a:defPPr>
      <a:defRPr lang="ru-R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Горшков Константин Сергеевич" initials="ГКС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4B98"/>
    <a:srgbClr val="858585"/>
    <a:srgbClr val="8798D5"/>
    <a:srgbClr val="A8B4E0"/>
    <a:srgbClr val="687DCA"/>
    <a:srgbClr val="3F549D"/>
    <a:srgbClr val="E30D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2" autoAdjust="0"/>
    <p:restoredTop sz="93981" autoAdjust="0"/>
  </p:normalViewPr>
  <p:slideViewPr>
    <p:cSldViewPr>
      <p:cViewPr varScale="1">
        <p:scale>
          <a:sx n="103" d="100"/>
          <a:sy n="103" d="100"/>
        </p:scale>
        <p:origin x="162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2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0" Type="http://schemas.openxmlformats.org/officeDocument/2006/relationships/font" Target="fonts/font6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wmf"/><Relationship Id="rId1" Type="http://schemas.openxmlformats.org/officeDocument/2006/relationships/image" Target="../media/image1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wmf>
</file>

<file path=ppt/media/image12.wmf>
</file>

<file path=ppt/media/image13.png>
</file>

<file path=ppt/media/image14.wmf>
</file>

<file path=ppt/media/image15.wmf>
</file>

<file path=ppt/media/image16.wm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F45F0224-A91B-4F4C-B0F6-4144D59D672C}" type="datetimeFigureOut">
              <a:rPr lang="ru-RU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Образец текста</a:t>
            </a:r>
            <a:endParaRPr lang="ru-RU" noProof="0"/>
          </a:p>
          <a:p>
            <a:pPr lvl="1"/>
            <a:r>
              <a:rPr lang="ru-RU" noProof="0"/>
              <a:t>Второй уровень</a:t>
            </a:r>
            <a:endParaRPr lang="ru-RU" noProof="0"/>
          </a:p>
          <a:p>
            <a:pPr lvl="2"/>
            <a:r>
              <a:rPr lang="ru-RU" noProof="0"/>
              <a:t>Третий уровень</a:t>
            </a:r>
            <a:endParaRPr lang="ru-RU" noProof="0"/>
          </a:p>
          <a:p>
            <a:pPr lvl="3"/>
            <a:r>
              <a:rPr lang="ru-RU" noProof="0"/>
              <a:t>Четвертый уровень</a:t>
            </a:r>
            <a:endParaRPr lang="ru-RU" noProof="0"/>
          </a:p>
          <a:p>
            <a:pPr lvl="4"/>
            <a:r>
              <a:rPr lang="ru-RU" noProof="0"/>
              <a:t>Пятый уровень</a:t>
            </a:r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692BEF8-93B0-421E-9355-265A391CD028}" type="slidenum">
              <a:rPr lang="ru-RU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Образ слайда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Заметки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ru-RU" altLang="ru-RU"/>
          </a:p>
        </p:txBody>
      </p:sp>
      <p:sp>
        <p:nvSpPr>
          <p:cNvPr id="5124" name="Номер слайда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6781FB3D-C7B4-445E-8BBF-B088BFCD5045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8C1B7-AB07-4226-9C69-7575D7BBC84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8C1B7-AB07-4226-9C69-7575D7BBC84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8C1B7-AB07-4226-9C69-7575D7BBC84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8C1B7-AB07-4226-9C69-7575D7BBC84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8C1B7-AB07-4226-9C69-7575D7BBC84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8C1B7-AB07-4226-9C69-7575D7BBC84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Образ слайда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Заметки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ru-RU" altLang="ru-RU"/>
          </a:p>
        </p:txBody>
      </p:sp>
      <p:sp>
        <p:nvSpPr>
          <p:cNvPr id="7172" name="Номер слайда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D064421-E06A-4C49-A5A1-0763DFBBFEBB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Образ слайда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Заметки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ru-RU" altLang="ru-RU"/>
          </a:p>
        </p:txBody>
      </p:sp>
      <p:sp>
        <p:nvSpPr>
          <p:cNvPr id="13316" name="Номер слайда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65B80EB-4A54-40AD-90F7-ADB191DFE66E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Образ слайда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Заметки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ru-RU" altLang="ru-RU"/>
          </a:p>
        </p:txBody>
      </p:sp>
      <p:sp>
        <p:nvSpPr>
          <p:cNvPr id="13316" name="Номер слайда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65B80EB-4A54-40AD-90F7-ADB191DFE66E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8C1B7-AB07-4226-9C69-7575D7BBC847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Образ слайда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Заметки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ru-RU" altLang="ru-RU"/>
          </a:p>
        </p:txBody>
      </p:sp>
      <p:sp>
        <p:nvSpPr>
          <p:cNvPr id="13316" name="Номер слайда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65B80EB-4A54-40AD-90F7-ADB191DFE66E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Образ слайда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Заметки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ru-RU" altLang="ru-RU"/>
          </a:p>
        </p:txBody>
      </p:sp>
      <p:sp>
        <p:nvSpPr>
          <p:cNvPr id="13316" name="Номер слайда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65B80EB-4A54-40AD-90F7-ADB191DFE66E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Образ слайда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Заметки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ru-RU" altLang="ru-RU"/>
          </a:p>
        </p:txBody>
      </p:sp>
      <p:sp>
        <p:nvSpPr>
          <p:cNvPr id="13316" name="Номер слайда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65B80EB-4A54-40AD-90F7-ADB191DFE66E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Образ слайда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Заметки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ru-RU" altLang="ru-RU"/>
          </a:p>
        </p:txBody>
      </p:sp>
      <p:sp>
        <p:nvSpPr>
          <p:cNvPr id="13316" name="Номер слайда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65B80EB-4A54-40AD-90F7-ADB191DFE66E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C0A0A3-A0A2-4074-A81D-B60FF6AD9801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6096D9-9E21-4173-9384-DD3353E1C0AE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25F2BD-D26C-4F94-8F9F-BF9028C4849D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971AC6-46A5-4078-943A-0218C47E8FFE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047128-D273-4751-B50C-A290D36C87C8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1A12F5-B2BA-4204-8978-4ECDCE033CC6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9A724D-FD90-44C0-8A26-74FC40245C19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340385-56F1-4A10-BE2D-286A7C2CC88B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12366D-A8AD-4F48-A99E-848931D2D503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A45DF1-7024-4F7C-B935-A2FEBC4CDD93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B74946-E880-46B6-926C-6FAB82D4D9E1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A14168-23CF-4E49-AA03-719643BF497E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5E750B-3879-48FF-A3C2-FCAA4DD11562}" type="datetime1">
              <a:rPr lang="ru-RU"/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A57EF4-E993-42C0-9CF7-ADC690F499B0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A39CEF-EC06-414D-B48F-0132FBD6E071}" type="datetime1">
              <a:rPr lang="ru-RU"/>
            </a:fld>
            <a:endParaRPr lang="ru-RU"/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540D35-C8F6-4F59-AC12-CE8C2C0C2E41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E17970-B65B-4E7D-9E2A-99F763E027E9}" type="datetime1">
              <a:rPr lang="ru-RU"/>
            </a:fld>
            <a:endParaRPr lang="ru-RU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5170DA-0908-4BC4-BBDA-41AE00F4171F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E954E8-9B5E-489B-BCBC-AC91B8770850}" type="datetime1">
              <a:rPr lang="ru-RU"/>
            </a:fld>
            <a:endParaRPr lang="ru-RU"/>
          </a:p>
        </p:txBody>
      </p:sp>
      <p:sp>
        <p:nvSpPr>
          <p:cNvPr id="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851780-0E50-4803-A0B9-07DFA3DAE80A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8F1420-4A3C-46B6-9C32-112934E10CC0}" type="datetime1">
              <a:rPr lang="ru-RU"/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F85D42-90AE-4400-A7BB-CA7B01CE9802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2C8374-D8D9-416C-BE57-E7F787136D56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421E17-28CA-4C27-B680-58584F47AA86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DA6800-D3EA-4E3D-BBD2-D84E99A42780}" type="datetime1">
              <a:rPr lang="ru-RU"/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D341AB-3ABA-4C8A-B93E-959FE5D630D9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6718D8-D511-44E1-8DD5-4B9A09647870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EB6024-72FD-4CBE-819F-20B706F437DD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614EB9-4F76-42E4-98E6-8F0C80260F4F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35AB08-E0CD-4FD6-BA86-E1686A50E482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80828D-D386-48F0-85EF-ECD14C40578D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8E268F-7580-4A76-A52D-EDDE84520146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F762FE-E4B8-49AE-B34D-BBF885690BF0}" type="datetime1">
              <a:rPr lang="ru-RU"/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529E97-4F73-425F-874F-BF780BDA141D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ED917A-6E8B-4148-A508-A79A6CF7A159}" type="datetime1">
              <a:rPr lang="ru-RU"/>
            </a:fld>
            <a:endParaRPr lang="ru-RU"/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9E8FCD-B152-4EAA-B19F-9D05C2D79127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C84500-9BEB-451C-AB1F-DB50E8038666}" type="datetime1">
              <a:rPr lang="ru-RU"/>
            </a:fld>
            <a:endParaRPr lang="ru-RU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B3F95-E799-4F54-ADA0-A130B6128A08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9F46C5-0AC3-4B96-BFBA-B929203F4EAD}" type="datetime1">
              <a:rPr lang="ru-RU"/>
            </a:fld>
            <a:endParaRPr lang="ru-RU"/>
          </a:p>
        </p:txBody>
      </p:sp>
      <p:sp>
        <p:nvSpPr>
          <p:cNvPr id="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D5139B-4059-48D1-8332-F03E0EF8C8D6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4B05D5-D420-4FE7-8785-BAECD22ED7FA}" type="datetime1">
              <a:rPr lang="ru-RU"/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868A7D-D8FF-4F10-B339-778EC560F18C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/>
              <a:t>Вставка рисунка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F27EE9-AB14-4DB8-9B48-48E9891BD6A9}" type="datetime1">
              <a:rPr lang="ru-RU"/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380B63-D545-49E8-A4A4-E95EA5CEC866}" type="slidenum">
              <a:rPr lang="ru-RU" altLang="ru-RU"/>
            </a:fld>
            <a:endParaRPr lang="ru-RU" alt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ru-RU" altLang="ru-RU"/>
              <a:t>Образец заголовка</a:t>
            </a:r>
            <a:endParaRPr lang="ru-RU" altLang="ru-RU"/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ru-RU" altLang="ru-RU"/>
              <a:t>Образец текста</a:t>
            </a:r>
            <a:endParaRPr lang="ru-RU" altLang="ru-RU"/>
          </a:p>
          <a:p>
            <a:pPr lvl="1"/>
            <a:r>
              <a:rPr lang="ru-RU" altLang="ru-RU"/>
              <a:t>Второй уровень</a:t>
            </a:r>
            <a:endParaRPr lang="ru-RU" altLang="ru-RU"/>
          </a:p>
          <a:p>
            <a:pPr lvl="2"/>
            <a:r>
              <a:rPr lang="ru-RU" altLang="ru-RU"/>
              <a:t>Третий уровень</a:t>
            </a:r>
            <a:endParaRPr lang="ru-RU" altLang="ru-RU"/>
          </a:p>
          <a:p>
            <a:pPr lvl="3"/>
            <a:r>
              <a:rPr lang="ru-RU" altLang="ru-RU"/>
              <a:t>Четвертый уровень</a:t>
            </a:r>
            <a:endParaRPr lang="ru-RU" altLang="ru-RU"/>
          </a:p>
          <a:p>
            <a:pPr lvl="4"/>
            <a:r>
              <a:rPr lang="ru-RU" altLang="ru-RU"/>
              <a:t>Пятый уровень</a:t>
            </a:r>
            <a:endParaRPr lang="ru-RU" alt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仿宋" panose="02010609060101010101" charset="-122"/>
                <a:cs typeface="+mn-cs"/>
              </a:defRPr>
            </a:lvl1pPr>
          </a:lstStyle>
          <a:p>
            <a:pPr>
              <a:defRPr/>
            </a:pPr>
            <a:fld id="{65135EB7-9E2F-45D8-9AC3-5A0336237D76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仿宋" panose="02010609060101010101" charset="-122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9747F838-4D2C-420A-83C3-5100EEE3D5FD}" type="slidenum">
              <a:rPr lang="ru-RU" altLang="ru-RU"/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仿宋" panose="02010609060101010101" charset="-122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LS Schlange sans" panose="02000506030000020004" pitchFamily="50" charset="-5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LS Schlange sans" panose="02000506030000020004" pitchFamily="50" charset="-5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LS Schlange sans" panose="02000506030000020004" pitchFamily="50" charset="-5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LS Schlange sans" panose="02000506030000020004" pitchFamily="50" charset="-5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仿宋" panose="02010609060101010101" charset="-122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仿宋" panose="02010609060101010101" charset="-122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仿宋" panose="02010609060101010101" charset="-122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仿宋" panose="02010609060101010101" charset="-122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仿宋" panose="02010609060101010101" charset="-122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ru-RU" altLang="ru-RU"/>
              <a:t>Образец заголовка</a:t>
            </a:r>
            <a:endParaRPr lang="ru-RU" altLang="ru-RU"/>
          </a:p>
        </p:txBody>
      </p:sp>
      <p:sp>
        <p:nvSpPr>
          <p:cNvPr id="2051" name="Текст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ru-RU" altLang="ru-RU"/>
              <a:t>Образец текста</a:t>
            </a:r>
            <a:endParaRPr lang="ru-RU" altLang="ru-RU"/>
          </a:p>
          <a:p>
            <a:pPr lvl="1"/>
            <a:r>
              <a:rPr lang="ru-RU" altLang="ru-RU"/>
              <a:t>Второй уровень</a:t>
            </a:r>
            <a:endParaRPr lang="ru-RU" altLang="ru-RU"/>
          </a:p>
          <a:p>
            <a:pPr lvl="2"/>
            <a:r>
              <a:rPr lang="ru-RU" altLang="ru-RU"/>
              <a:t>Третий уровень</a:t>
            </a:r>
            <a:endParaRPr lang="ru-RU" altLang="ru-RU"/>
          </a:p>
          <a:p>
            <a:pPr lvl="3"/>
            <a:r>
              <a:rPr lang="ru-RU" altLang="ru-RU"/>
              <a:t>Четвертый уровень</a:t>
            </a:r>
            <a:endParaRPr lang="ru-RU" altLang="ru-RU"/>
          </a:p>
          <a:p>
            <a:pPr lvl="4"/>
            <a:r>
              <a:rPr lang="ru-RU" altLang="ru-RU"/>
              <a:t>Пятый уровень</a:t>
            </a:r>
            <a:endParaRPr lang="ru-RU" alt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仿宋" panose="02010609060101010101" charset="-122"/>
                <a:cs typeface="+mn-cs"/>
              </a:defRPr>
            </a:lvl1pPr>
          </a:lstStyle>
          <a:p>
            <a:pPr>
              <a:defRPr/>
            </a:pPr>
            <a:fld id="{10855A7D-70C7-4BB3-9F08-2B458D24FE00}" type="datetime1">
              <a:rPr lang="ru-RU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仿宋" panose="02010609060101010101" charset="-122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F3A38243-A950-4A13-8031-A7E5F6D2AE9E}" type="slidenum">
              <a:rPr lang="ru-RU" altLang="ru-RU"/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仿宋" panose="02010609060101010101" charset="-122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LS Schlange sans" panose="02000506030000020004" pitchFamily="50" charset="-5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LS Schlange sans" panose="02000506030000020004" pitchFamily="50" charset="-5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LS Schlange sans" panose="02000506030000020004" pitchFamily="50" charset="-5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LS Schlange sans" panose="02000506030000020004" pitchFamily="50" charset="-5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仿宋" panose="02010609060101010101" charset="-122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仿宋" panose="02010609060101010101" charset="-122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仿宋" panose="02010609060101010101" charset="-122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仿宋" panose="02010609060101010101" charset="-122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仿宋" panose="02010609060101010101" charset="-122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vmlDrawing" Target="../drawings/vmlDrawing4.v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wmf"/><Relationship Id="rId3" Type="http://schemas.openxmlformats.org/officeDocument/2006/relationships/oleObject" Target="../embeddings/oleObject7.bin"/><Relationship Id="rId2" Type="http://schemas.openxmlformats.org/officeDocument/2006/relationships/image" Target="../media/image15.wmf"/><Relationship Id="rId1" Type="http://schemas.openxmlformats.org/officeDocument/2006/relationships/oleObject" Target="../embeddings/oleObject6.bin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1.bin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vmlDrawing" Target="../drawings/vmlDrawing2.v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w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4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3.v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4.wmf"/><Relationship Id="rId6" Type="http://schemas.openxmlformats.org/officeDocument/2006/relationships/oleObject" Target="../embeddings/oleObject5.bin"/><Relationship Id="rId5" Type="http://schemas.openxmlformats.org/officeDocument/2006/relationships/image" Target="../media/image13.png"/><Relationship Id="rId4" Type="http://schemas.openxmlformats.org/officeDocument/2006/relationships/image" Target="../media/image12.wmf"/><Relationship Id="rId3" Type="http://schemas.openxmlformats.org/officeDocument/2006/relationships/oleObject" Target="../embeddings/oleObject4.bin"/><Relationship Id="rId2" Type="http://schemas.openxmlformats.org/officeDocument/2006/relationships/image" Target="../media/image11.wmf"/><Relationship Id="rId10" Type="http://schemas.openxmlformats.org/officeDocument/2006/relationships/notesSlide" Target="../notesSlides/notesSlide9.xml"/><Relationship Id="rId1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Заголовок 1"/>
          <p:cNvSpPr>
            <a:spLocks noGrp="1"/>
          </p:cNvSpPr>
          <p:nvPr>
            <p:ph type="ctrTitle"/>
          </p:nvPr>
        </p:nvSpPr>
        <p:spPr>
          <a:xfrm>
            <a:off x="306388" y="2924175"/>
            <a:ext cx="8531225" cy="1512888"/>
          </a:xfrm>
        </p:spPr>
        <p:txBody>
          <a:bodyPr/>
          <a:lstStyle/>
          <a:p>
            <a:r>
              <a:rPr lang="en-US" altLang="ru-RU" sz="3300" dirty="0">
                <a:solidFill>
                  <a:srgbClr val="354B98"/>
                </a:solidFill>
              </a:rPr>
              <a:t>Research on DC electric source characteristics</a:t>
            </a:r>
            <a:endParaRPr lang="ru-RU" altLang="ru-RU" sz="3300" dirty="0">
              <a:solidFill>
                <a:srgbClr val="8798D5"/>
              </a:solidFill>
            </a:endParaRPr>
          </a:p>
        </p:txBody>
      </p:sp>
      <p:sp>
        <p:nvSpPr>
          <p:cNvPr id="4099" name="Подзаголовок 2"/>
          <p:cNvSpPr txBox="1">
            <a:spLocks noChangeArrowheads="1"/>
          </p:cNvSpPr>
          <p:nvPr/>
        </p:nvSpPr>
        <p:spPr bwMode="auto">
          <a:xfrm>
            <a:off x="304800" y="5013325"/>
            <a:ext cx="853598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ru-RU" sz="2800" dirty="0">
                <a:solidFill>
                  <a:srgbClr val="354B98"/>
                </a:solidFill>
                <a:latin typeface="仿宋" panose="02010609060101010101" charset="-122"/>
                <a:cs typeface="Times New Roman" panose="02020603050405020304" pitchFamily="18" charset="0"/>
              </a:rPr>
              <a:t>Artur </a:t>
            </a:r>
            <a:r>
              <a:rPr lang="en-US" altLang="ru-RU" sz="2800" dirty="0" err="1">
                <a:solidFill>
                  <a:srgbClr val="354B98"/>
                </a:solidFill>
                <a:latin typeface="仿宋" panose="02010609060101010101" charset="-122"/>
                <a:cs typeface="Times New Roman" panose="02020603050405020304" pitchFamily="18" charset="0"/>
              </a:rPr>
              <a:t>Abdullin</a:t>
            </a:r>
            <a:r>
              <a:rPr lang="en-US" altLang="ru-RU" sz="2800" dirty="0">
                <a:solidFill>
                  <a:srgbClr val="354B98"/>
                </a:solidFill>
                <a:latin typeface="仿宋" panose="02010609060101010101" charset="-122"/>
                <a:cs typeface="Times New Roman" panose="02020603050405020304" pitchFamily="18" charset="0"/>
              </a:rPr>
              <a:t>, Konstantin Gorshkov, Sergey </a:t>
            </a:r>
            <a:r>
              <a:rPr lang="en-US" altLang="ru-RU" sz="2800" dirty="0" err="1">
                <a:solidFill>
                  <a:srgbClr val="354B98"/>
                </a:solidFill>
                <a:latin typeface="仿宋" panose="02010609060101010101" charset="-122"/>
                <a:cs typeface="Times New Roman" panose="02020603050405020304" pitchFamily="18" charset="0"/>
              </a:rPr>
              <a:t>Lovlin</a:t>
            </a:r>
            <a:endParaRPr lang="ru-RU" altLang="ru-RU" sz="2800" dirty="0">
              <a:solidFill>
                <a:srgbClr val="354B98"/>
              </a:solidFill>
              <a:latin typeface="仿宋" panose="02010609060101010101" charset="-122"/>
              <a:cs typeface="Times New Roman" panose="02020603050405020304" pitchFamily="18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0" y="4797425"/>
            <a:ext cx="9144000" cy="0"/>
          </a:xfrm>
          <a:prstGeom prst="line">
            <a:avLst/>
          </a:prstGeom>
          <a:ln>
            <a:solidFill>
              <a:srgbClr val="354B98"/>
            </a:solidFill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102" name="Прямоугольник 5"/>
          <p:cNvSpPr>
            <a:spLocks noChangeArrowheads="1"/>
          </p:cNvSpPr>
          <p:nvPr/>
        </p:nvSpPr>
        <p:spPr bwMode="auto">
          <a:xfrm>
            <a:off x="773113" y="6278563"/>
            <a:ext cx="75977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LS Schlange sans" panose="02000506030000020004" pitchFamily="50" charset="-5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LS Schlange sans" panose="02000506030000020004" pitchFamily="50" charset="-5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LS Schlange sans" panose="02000506030000020004" pitchFamily="50" charset="-5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LS Schlange sans" panose="02000506030000020004" pitchFamily="50" charset="-5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LS Schlange sans" panose="02000506030000020004" pitchFamily="50" charset="-5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LS Schlange sans" panose="02000506030000020004" pitchFamily="50" charset="-5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LS Schlange sans" panose="02000506030000020004" pitchFamily="50" charset="-5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LS Schlange sans" panose="02000506030000020004" pitchFamily="50" charset="-5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LS Schlange sans" panose="02000506030000020004" pitchFamily="50" charset="-5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ru-RU" sz="1500" dirty="0">
                <a:solidFill>
                  <a:srgbClr val="354B98"/>
                </a:solidFill>
                <a:latin typeface="仿宋" panose="02010609060101010101" charset="-122"/>
                <a:cs typeface="Times New Roman" panose="02020603050405020304" pitchFamily="18" charset="0"/>
              </a:rPr>
              <a:t>Faculty of Control Systems and Industrial Robotics</a:t>
            </a:r>
            <a:r>
              <a:rPr lang="ru-RU" altLang="ru-RU" sz="1500" dirty="0">
                <a:solidFill>
                  <a:srgbClr val="354B98"/>
                </a:solidFill>
                <a:latin typeface="仿宋" panose="02010609060101010101" charset="-122"/>
                <a:cs typeface="Times New Roman" panose="02020603050405020304" pitchFamily="18" charset="0"/>
              </a:rPr>
              <a:t>, </a:t>
            </a:r>
            <a:r>
              <a:rPr lang="en-US" altLang="ru-RU" sz="1500" dirty="0">
                <a:solidFill>
                  <a:srgbClr val="354B98"/>
                </a:solidFill>
                <a:latin typeface="仿宋" panose="02010609060101010101" charset="-122"/>
                <a:cs typeface="Times New Roman" panose="02020603050405020304" pitchFamily="18" charset="0"/>
              </a:rPr>
              <a:t>ITMO University</a:t>
            </a:r>
            <a:r>
              <a:rPr lang="ru-RU" altLang="ru-RU" sz="1500" dirty="0">
                <a:solidFill>
                  <a:srgbClr val="354B98"/>
                </a:solidFill>
                <a:latin typeface="仿宋" panose="02010609060101010101" charset="-122"/>
                <a:cs typeface="Times New Roman" panose="02020603050405020304" pitchFamily="18" charset="0"/>
              </a:rPr>
              <a:t>,</a:t>
            </a:r>
            <a:r>
              <a:rPr lang="en-US" altLang="ru-RU" sz="1500" dirty="0">
                <a:solidFill>
                  <a:srgbClr val="354B98"/>
                </a:solidFill>
                <a:latin typeface="仿宋" panose="02010609060101010101" charset="-122"/>
                <a:cs typeface="Times New Roman" panose="02020603050405020304" pitchFamily="18" charset="0"/>
              </a:rPr>
              <a:t> Saint Petersburg</a:t>
            </a:r>
            <a:endParaRPr lang="en-US" altLang="ru-RU" sz="1500" dirty="0">
              <a:solidFill>
                <a:srgbClr val="354B98"/>
              </a:solidFill>
              <a:latin typeface="仿宋" panose="02010609060101010101" charset="-122"/>
              <a:cs typeface="Times New Roman" panose="02020603050405020304" pitchFamily="18" charset="0"/>
            </a:endParaRPr>
          </a:p>
        </p:txBody>
      </p:sp>
      <p:pic>
        <p:nvPicPr>
          <p:cNvPr id="145410" name="Picture 2" descr="Университет ИТМО — Википедия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462" y="116632"/>
            <a:ext cx="4345076" cy="3071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E56E1876-5B58-4A27-9E77-0782998EDA69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0" y="116631"/>
            <a:ext cx="9144000" cy="576065"/>
          </a:xfrm>
        </p:spPr>
        <p:txBody>
          <a:bodyPr anchor="t" anchorCtr="0"/>
          <a:lstStyle/>
          <a:p>
            <a:pPr>
              <a:defRPr/>
            </a:pPr>
            <a:r>
              <a:rPr lang="en-US" sz="2800" dirty="0">
                <a:solidFill>
                  <a:srgbClr val="354B98"/>
                </a:solidFill>
              </a:rPr>
              <a:t>Guidance</a:t>
            </a:r>
            <a:endParaRPr lang="en-US" sz="2800" dirty="0">
              <a:solidFill>
                <a:srgbClr val="354B98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568" y="1557288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Open your circuit model of the real voltage source in LTspice;</a:t>
            </a:r>
            <a:endParaRPr lang="en-US" sz="2000" dirty="0"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3568" y="2073622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Measure open circuit voltage U</a:t>
            </a:r>
            <a:r>
              <a:rPr lang="en-US" sz="2000" baseline="-25000" dirty="0">
                <a:latin typeface="+mn-lt"/>
              </a:rPr>
              <a:t>0</a:t>
            </a:r>
            <a:r>
              <a:rPr lang="en-US" sz="2000" dirty="0">
                <a:latin typeface="+mn-lt"/>
              </a:rPr>
              <a:t> and put the result in the Table 1.1.;</a:t>
            </a:r>
            <a:endParaRPr lang="en-US" sz="2000" dirty="0"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3568" y="2555295"/>
            <a:ext cx="7776864" cy="1429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By changing load resistance determine its value which provides voltage in the load equal to U</a:t>
            </a:r>
            <a:r>
              <a:rPr lang="en-US" sz="2000" baseline="-25000" dirty="0">
                <a:latin typeface="+mn-lt"/>
              </a:rPr>
              <a:t>0</a:t>
            </a:r>
            <a:r>
              <a:rPr lang="en-US" sz="2000" dirty="0">
                <a:latin typeface="+mn-lt"/>
              </a:rPr>
              <a:t>/2. Enter determined value in the table as r;</a:t>
            </a:r>
            <a:endParaRPr lang="en-US" sz="2000" dirty="0">
              <a:latin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83568" y="3945830"/>
            <a:ext cx="7776864" cy="1429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By varying load resistance from 0 [Ω] to 10000 [Ω] accordingly to the Table 1.1, obtain corresponding values of voltage, current and power dissipated in load, and put them into the Table 1.1.</a:t>
            </a:r>
            <a:endParaRPr lang="en-US" sz="2000" dirty="0">
              <a:latin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3568" y="1052736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Open file EE_Lab1.pdf;</a:t>
            </a:r>
            <a:endParaRPr lang="en-US" sz="20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4" grpId="0"/>
      <p:bldP spid="15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E56E1876-5B58-4A27-9E77-0782998EDA69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0" y="116631"/>
            <a:ext cx="9144000" cy="576065"/>
          </a:xfrm>
        </p:spPr>
        <p:txBody>
          <a:bodyPr anchor="t" anchorCtr="0"/>
          <a:lstStyle/>
          <a:p>
            <a:pPr>
              <a:defRPr/>
            </a:pPr>
            <a:r>
              <a:rPr lang="en-US" sz="2800" dirty="0">
                <a:solidFill>
                  <a:srgbClr val="354B98"/>
                </a:solidFill>
              </a:rPr>
              <a:t>Guidance</a:t>
            </a:r>
            <a:endParaRPr lang="en-US" sz="2800" dirty="0">
              <a:solidFill>
                <a:srgbClr val="354B98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3568" y="790572"/>
            <a:ext cx="7776864" cy="977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For each pair of current values and voltages for k = 2...10 calculate and put in the Table 1.1 source internal resistance </a:t>
            </a:r>
            <a:r>
              <a:rPr lang="en-US" sz="2000" dirty="0" err="1">
                <a:latin typeface="+mn-lt"/>
              </a:rPr>
              <a:t>r</a:t>
            </a:r>
            <a:r>
              <a:rPr lang="en-US" sz="2000" baseline="-25000" dirty="0" err="1">
                <a:latin typeface="+mn-lt"/>
              </a:rPr>
              <a:t>k</a:t>
            </a:r>
            <a:r>
              <a:rPr lang="en-US" sz="2000" dirty="0">
                <a:latin typeface="+mn-lt"/>
              </a:rPr>
              <a:t> [Ω]; </a:t>
            </a:r>
            <a:endParaRPr lang="en-US" sz="2000" dirty="0">
              <a:latin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568" y="3167577"/>
            <a:ext cx="7776864" cy="967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Find an estimate of the source's internal resistance r as a root mean square value;</a:t>
            </a:r>
            <a:endParaRPr lang="en-US" sz="2000" dirty="0">
              <a:latin typeface="+mn-lt"/>
            </a:endParaRPr>
          </a:p>
        </p:txBody>
      </p:sp>
      <p:graphicFrame>
        <p:nvGraphicFramePr>
          <p:cNvPr id="13" name="eq_4"/>
          <p:cNvGraphicFramePr>
            <a:graphicFrameLocks noChangeAspect="1"/>
          </p:cNvGraphicFramePr>
          <p:nvPr/>
        </p:nvGraphicFramePr>
        <p:xfrm>
          <a:off x="3419872" y="2010470"/>
          <a:ext cx="18796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14" name="Equation" r:id="rId1" imgW="22555200" imgH="10972800" progId="Equation.DSMT4">
                  <p:embed/>
                </p:oleObj>
              </mc:Choice>
              <mc:Fallback>
                <p:oleObj name="Equation" r:id="rId1" imgW="22555200" imgH="10972800" progId="Equation.DSMT4">
                  <p:embed/>
                  <p:pic>
                    <p:nvPicPr>
                      <p:cNvPr id="0" name="eq_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872" y="2010470"/>
                        <a:ext cx="1879600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eq_4"/>
          <p:cNvGraphicFramePr>
            <a:graphicFrameLocks noChangeAspect="1"/>
          </p:cNvGraphicFramePr>
          <p:nvPr/>
        </p:nvGraphicFramePr>
        <p:xfrm>
          <a:off x="3673475" y="4365848"/>
          <a:ext cx="1371600" cy="129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15" name="Equation" r:id="rId3" imgW="16459200" imgH="15544800" progId="Equation.DSMT4">
                  <p:embed/>
                </p:oleObj>
              </mc:Choice>
              <mc:Fallback>
                <p:oleObj name="Equation" r:id="rId3" imgW="16459200" imgH="15544800" progId="Equation.DSMT4">
                  <p:embed/>
                  <p:pic>
                    <p:nvPicPr>
                      <p:cNvPr id="0" name="eq_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73475" y="4365848"/>
                        <a:ext cx="1371600" cy="1295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E56E1876-5B58-4A27-9E77-0782998EDA69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0" y="116631"/>
            <a:ext cx="9144000" cy="576065"/>
          </a:xfrm>
        </p:spPr>
        <p:txBody>
          <a:bodyPr anchor="t" anchorCtr="0"/>
          <a:lstStyle/>
          <a:p>
            <a:pPr>
              <a:defRPr/>
            </a:pPr>
            <a:r>
              <a:rPr lang="en-US" sz="2800" dirty="0">
                <a:solidFill>
                  <a:srgbClr val="354B98"/>
                </a:solidFill>
              </a:rPr>
              <a:t>Guidance</a:t>
            </a:r>
            <a:endParaRPr lang="en-US" sz="2800" dirty="0">
              <a:solidFill>
                <a:srgbClr val="354B98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3568" y="790572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Calculate the short-circuit current of the source </a:t>
            </a:r>
            <a:r>
              <a:rPr lang="en-US" sz="2000" dirty="0" err="1">
                <a:latin typeface="Adobe 明體 Std L" panose="02020300000000000000" pitchFamily="18" charset="-128"/>
                <a:ea typeface="Adobe 明體 Std L" panose="02020300000000000000" pitchFamily="18" charset="-128"/>
              </a:rPr>
              <a:t>I</a:t>
            </a:r>
            <a:r>
              <a:rPr lang="en-US" sz="2000" baseline="-25000" dirty="0" err="1">
                <a:latin typeface="+mn-lt"/>
              </a:rPr>
              <a:t>sc</a:t>
            </a:r>
            <a:r>
              <a:rPr lang="en-US" sz="2000" dirty="0">
                <a:latin typeface="+mn-lt"/>
              </a:rPr>
              <a:t> = U</a:t>
            </a:r>
            <a:r>
              <a:rPr lang="en-US" sz="2000" baseline="-25000" dirty="0">
                <a:latin typeface="+mn-lt"/>
              </a:rPr>
              <a:t>0</a:t>
            </a:r>
            <a:r>
              <a:rPr lang="en-US" sz="2000" dirty="0">
                <a:latin typeface="+mn-lt"/>
              </a:rPr>
              <a:t>/r; </a:t>
            </a:r>
            <a:endParaRPr lang="en-US" sz="2000" dirty="0"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4203" y="1752182"/>
            <a:ext cx="7776864" cy="515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Calculate the efficiency </a:t>
            </a:r>
            <a:r>
              <a:rPr lang="en-US" sz="2000" dirty="0" err="1">
                <a:latin typeface="+mn-lt"/>
              </a:rPr>
              <a:t>η</a:t>
            </a:r>
            <a:r>
              <a:rPr lang="en-US" sz="2000" baseline="-25000" dirty="0" err="1">
                <a:latin typeface="+mn-lt"/>
              </a:rPr>
              <a:t>k</a:t>
            </a:r>
            <a:r>
              <a:rPr lang="en-US" sz="2000" dirty="0">
                <a:latin typeface="+mn-lt"/>
              </a:rPr>
              <a:t> = </a:t>
            </a:r>
            <a:r>
              <a:rPr lang="en-US" sz="2000" dirty="0" err="1">
                <a:latin typeface="+mn-lt"/>
              </a:rPr>
              <a:t>R</a:t>
            </a:r>
            <a:r>
              <a:rPr lang="en-US" sz="2000" baseline="-25000" dirty="0" err="1">
                <a:latin typeface="+mn-lt"/>
              </a:rPr>
              <a:t>nk</a:t>
            </a:r>
            <a:r>
              <a:rPr lang="en-US" sz="2000" dirty="0">
                <a:latin typeface="+mn-lt"/>
              </a:rPr>
              <a:t>/(r + </a:t>
            </a:r>
            <a:r>
              <a:rPr lang="en-US" sz="2000" dirty="0" err="1">
                <a:latin typeface="+mn-lt"/>
              </a:rPr>
              <a:t>R</a:t>
            </a:r>
            <a:r>
              <a:rPr lang="en-US" sz="2000" baseline="-25000" dirty="0" err="1">
                <a:latin typeface="+mn-lt"/>
              </a:rPr>
              <a:t>nk</a:t>
            </a:r>
            <a:r>
              <a:rPr lang="en-US" sz="2000" dirty="0">
                <a:latin typeface="+mn-lt"/>
              </a:rPr>
              <a:t>); </a:t>
            </a:r>
            <a:endParaRPr lang="en-US" sz="2000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568" y="2077108"/>
            <a:ext cx="7776864" cy="18912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Draw a line on the plot through points [0, E = U</a:t>
            </a:r>
            <a:r>
              <a:rPr lang="en-US" sz="2000" baseline="-25000" dirty="0">
                <a:latin typeface="+mn-lt"/>
              </a:rPr>
              <a:t>0</a:t>
            </a:r>
            <a:r>
              <a:rPr lang="en-US" sz="2000" dirty="0">
                <a:latin typeface="+mn-lt"/>
              </a:rPr>
              <a:t>] and [</a:t>
            </a:r>
            <a:r>
              <a:rPr lang="en-US" sz="2000" dirty="0" err="1">
                <a:latin typeface="Adobe 明體 Std L" panose="02020300000000000000" pitchFamily="18" charset="-128"/>
                <a:ea typeface="Adobe 明體 Std L" panose="02020300000000000000" pitchFamily="18" charset="-128"/>
              </a:rPr>
              <a:t>I</a:t>
            </a:r>
            <a:r>
              <a:rPr lang="en-US" sz="2000" baseline="-25000" dirty="0" err="1">
                <a:latin typeface="+mn-lt"/>
              </a:rPr>
              <a:t>sc</a:t>
            </a:r>
            <a:r>
              <a:rPr lang="en-US" sz="2000" dirty="0">
                <a:latin typeface="+mn-lt"/>
              </a:rPr>
              <a:t>, 0] which will be the calculated volt-ampere characteristic of source and show points of the experimental characteristic according to the Table 1.1. on the same plot.</a:t>
            </a:r>
            <a:endParaRPr lang="en-US" sz="2000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3568" y="4359491"/>
            <a:ext cx="7776864" cy="977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According to the Table 1.1, build power dependencies of load and efficiency.</a:t>
            </a:r>
            <a:endParaRPr lang="en-US" sz="20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8" grpId="0"/>
      <p:bldP spid="9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E56E1876-5B58-4A27-9E77-0782998EDA69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0" y="116631"/>
            <a:ext cx="9144000" cy="576065"/>
          </a:xfrm>
        </p:spPr>
        <p:txBody>
          <a:bodyPr anchor="t" anchorCtr="0"/>
          <a:lstStyle/>
          <a:p>
            <a:pPr>
              <a:defRPr/>
            </a:pPr>
            <a:r>
              <a:rPr lang="en-US" sz="2800" dirty="0">
                <a:solidFill>
                  <a:srgbClr val="354B98"/>
                </a:solidFill>
              </a:rPr>
              <a:t>Table 1.1.</a:t>
            </a:r>
            <a:endParaRPr lang="en-US" sz="2800" dirty="0">
              <a:solidFill>
                <a:srgbClr val="354B98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220" y="993539"/>
            <a:ext cx="8205561" cy="487092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E56E1876-5B58-4A27-9E77-0782998EDA69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0" y="116631"/>
            <a:ext cx="9144000" cy="576065"/>
          </a:xfrm>
        </p:spPr>
        <p:txBody>
          <a:bodyPr anchor="t" anchorCtr="0"/>
          <a:lstStyle/>
          <a:p>
            <a:pPr>
              <a:defRPr/>
            </a:pPr>
            <a:r>
              <a:rPr lang="en-US" sz="2800" dirty="0">
                <a:solidFill>
                  <a:srgbClr val="354B98"/>
                </a:solidFill>
              </a:rPr>
              <a:t>Content of the report</a:t>
            </a:r>
            <a:endParaRPr lang="en-US" sz="2800" dirty="0">
              <a:solidFill>
                <a:srgbClr val="354B98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690523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eaLnBrk="1" hangingPunct="1">
              <a:lnSpc>
                <a:spcPct val="150000"/>
              </a:lnSpc>
              <a:defRPr/>
            </a:pPr>
            <a:r>
              <a:rPr lang="en-US" sz="2000" dirty="0">
                <a:latin typeface="+mn-lt"/>
              </a:rPr>
              <a:t>1. The equivalent circuit.</a:t>
            </a:r>
            <a:endParaRPr lang="en-US" sz="2000" dirty="0"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169388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eaLnBrk="1" hangingPunct="1">
              <a:lnSpc>
                <a:spcPct val="150000"/>
              </a:lnSpc>
              <a:defRPr/>
            </a:pPr>
            <a:r>
              <a:rPr lang="en-US" sz="2000" dirty="0">
                <a:latin typeface="+mn-lt"/>
              </a:rPr>
              <a:t>2. Filled Table 1.1.</a:t>
            </a:r>
            <a:endParaRPr lang="en-US" sz="2000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568" y="1673444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eaLnBrk="1" hangingPunct="1">
              <a:lnSpc>
                <a:spcPct val="150000"/>
              </a:lnSpc>
              <a:defRPr/>
            </a:pPr>
            <a:r>
              <a:rPr lang="en-US" sz="2000" dirty="0">
                <a:latin typeface="+mn-lt"/>
              </a:rPr>
              <a:t>3. Plot of the calculated and experimental characteristic of the source.</a:t>
            </a:r>
            <a:endParaRPr lang="en-US" sz="2000" dirty="0">
              <a:latin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568" y="2501441"/>
            <a:ext cx="7776864" cy="515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eaLnBrk="1" hangingPunct="1">
              <a:lnSpc>
                <a:spcPct val="150000"/>
              </a:lnSpc>
              <a:defRPr/>
            </a:pPr>
            <a:r>
              <a:rPr lang="en-US" sz="2000" dirty="0">
                <a:latin typeface="+mn-lt"/>
              </a:rPr>
              <a:t>4. Dependency diagrams for </a:t>
            </a:r>
            <a:r>
              <a:rPr lang="en-US" sz="2000" dirty="0" err="1">
                <a:latin typeface="+mn-lt"/>
              </a:rPr>
              <a:t>Pn</a:t>
            </a:r>
            <a:r>
              <a:rPr lang="en-US" sz="2000" dirty="0">
                <a:latin typeface="+mn-lt"/>
              </a:rPr>
              <a:t>(In) and η(In).</a:t>
            </a:r>
            <a:endParaRPr lang="en-US" sz="20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E56E1876-5B58-4A27-9E77-0782998EDA69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0" y="116631"/>
            <a:ext cx="9144000" cy="576065"/>
          </a:xfrm>
        </p:spPr>
        <p:txBody>
          <a:bodyPr anchor="t" anchorCtr="0"/>
          <a:lstStyle/>
          <a:p>
            <a:pPr>
              <a:defRPr/>
            </a:pPr>
            <a:r>
              <a:rPr lang="en-US" sz="2800" dirty="0">
                <a:solidFill>
                  <a:srgbClr val="354B98"/>
                </a:solidFill>
              </a:rPr>
              <a:t>Special tasks</a:t>
            </a:r>
            <a:endParaRPr lang="en-US" sz="2800" dirty="0">
              <a:solidFill>
                <a:srgbClr val="354B98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2259551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algn="ctr" eaLnBrk="1" hangingPunct="1">
              <a:lnSpc>
                <a:spcPct val="150000"/>
              </a:lnSpc>
              <a:defRPr/>
            </a:pPr>
            <a:r>
              <a:rPr lang="en-US" sz="2000" b="1" dirty="0">
                <a:latin typeface="+mn-lt"/>
              </a:rPr>
              <a:t>Task 1.</a:t>
            </a:r>
            <a:r>
              <a:rPr lang="en-US" sz="2000" dirty="0">
                <a:latin typeface="+mn-lt"/>
              </a:rPr>
              <a:t> Use Thevenin's theorem to find E</a:t>
            </a:r>
            <a:r>
              <a:rPr lang="en-US" sz="2000" baseline="-25000" dirty="0">
                <a:latin typeface="+mn-lt"/>
              </a:rPr>
              <a:t>th</a:t>
            </a:r>
            <a:r>
              <a:rPr lang="en-US" sz="2000" dirty="0">
                <a:latin typeface="+mn-lt"/>
              </a:rPr>
              <a:t> and </a:t>
            </a:r>
            <a:r>
              <a:rPr lang="en-US" sz="2000" dirty="0" err="1">
                <a:latin typeface="+mn-lt"/>
              </a:rPr>
              <a:t>R</a:t>
            </a:r>
            <a:r>
              <a:rPr lang="en-US" sz="2000" baseline="-25000" dirty="0" err="1">
                <a:latin typeface="+mn-lt"/>
              </a:rPr>
              <a:t>th</a:t>
            </a:r>
            <a:r>
              <a:rPr lang="en-US" sz="2000" dirty="0">
                <a:latin typeface="+mn-lt"/>
              </a:rPr>
              <a:t>.</a:t>
            </a:r>
            <a:endParaRPr lang="en-US" sz="2000" dirty="0"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2850763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algn="ctr" eaLnBrk="1" hangingPunct="1">
              <a:lnSpc>
                <a:spcPct val="150000"/>
              </a:lnSpc>
              <a:defRPr/>
            </a:pPr>
            <a:r>
              <a:rPr lang="en-US" sz="2000" b="1" dirty="0">
                <a:latin typeface="+mn-lt"/>
              </a:rPr>
              <a:t>Task 2.</a:t>
            </a:r>
            <a:r>
              <a:rPr lang="en-US" sz="2000" dirty="0">
                <a:latin typeface="+mn-lt"/>
              </a:rPr>
              <a:t> Use equivalent transformations to find </a:t>
            </a:r>
            <a:r>
              <a:rPr lang="en-US" sz="2000" dirty="0" err="1">
                <a:latin typeface="+mn-lt"/>
              </a:rPr>
              <a:t>E</a:t>
            </a:r>
            <a:r>
              <a:rPr lang="en-US" sz="2000" baseline="-25000" dirty="0" err="1">
                <a:latin typeface="+mn-lt"/>
              </a:rPr>
              <a:t>eq</a:t>
            </a:r>
            <a:r>
              <a:rPr lang="en-US" sz="2000" dirty="0">
                <a:latin typeface="+mn-lt"/>
              </a:rPr>
              <a:t> and R</a:t>
            </a:r>
            <a:r>
              <a:rPr lang="en-US" sz="2000" baseline="-25000" dirty="0">
                <a:latin typeface="+mn-lt"/>
              </a:rPr>
              <a:t>eq</a:t>
            </a:r>
            <a:r>
              <a:rPr lang="en-US" sz="2000" dirty="0">
                <a:latin typeface="+mn-lt"/>
              </a:rPr>
              <a:t>.</a:t>
            </a:r>
            <a:endParaRPr lang="en-US" sz="20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3667BF5B-C413-470F-BC98-2514451F9CF5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6147" name="Заголовок 17"/>
          <p:cNvSpPr>
            <a:spLocks noGrp="1"/>
          </p:cNvSpPr>
          <p:nvPr>
            <p:ph type="title"/>
          </p:nvPr>
        </p:nvSpPr>
        <p:spPr>
          <a:xfrm>
            <a:off x="0" y="115888"/>
            <a:ext cx="9144000" cy="576262"/>
          </a:xfrm>
        </p:spPr>
        <p:txBody>
          <a:bodyPr anchor="t"/>
          <a:lstStyle/>
          <a:p>
            <a:r>
              <a:rPr lang="en-US" altLang="ru-RU" sz="2800" dirty="0">
                <a:solidFill>
                  <a:srgbClr val="354B98"/>
                </a:solidFill>
              </a:rPr>
              <a:t>Contents</a:t>
            </a:r>
            <a:endParaRPr lang="en-US" altLang="ru-RU" sz="2800" dirty="0">
              <a:solidFill>
                <a:srgbClr val="354B9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5651" y="981075"/>
            <a:ext cx="3600326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8775" indent="-358775" eaLnBrk="1" hangingPunct="1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GB" dirty="0">
                <a:latin typeface="+mn-lt"/>
              </a:rPr>
              <a:t>Objectives </a:t>
            </a:r>
            <a:endParaRPr lang="en-GB" dirty="0">
              <a:latin typeface="+mn-lt"/>
            </a:endParaRPr>
          </a:p>
          <a:p>
            <a:pPr marL="358775" indent="-358775" eaLnBrk="1" hangingPunct="1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GB" dirty="0">
                <a:latin typeface="+mn-lt"/>
              </a:rPr>
              <a:t>Program of work</a:t>
            </a:r>
            <a:endParaRPr lang="en-GB" dirty="0">
              <a:latin typeface="+mn-lt"/>
            </a:endParaRPr>
          </a:p>
          <a:p>
            <a:pPr marL="358775" indent="-358775" eaLnBrk="1" hangingPunct="1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GB" dirty="0">
                <a:latin typeface="+mn-lt"/>
              </a:rPr>
              <a:t>Basic theory</a:t>
            </a:r>
            <a:endParaRPr lang="ru-RU" dirty="0">
              <a:latin typeface="+mn-lt"/>
            </a:endParaRPr>
          </a:p>
          <a:p>
            <a:pPr marL="358775" indent="-358775" eaLnBrk="1" hangingPunct="1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GB" dirty="0">
                <a:latin typeface="+mn-lt"/>
              </a:rPr>
              <a:t>Guidance </a:t>
            </a:r>
            <a:endParaRPr lang="en-GB" dirty="0">
              <a:latin typeface="+mn-lt"/>
            </a:endParaRPr>
          </a:p>
          <a:p>
            <a:pPr marL="358775" indent="-358775" eaLnBrk="1" hangingPunct="1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GB" dirty="0">
                <a:latin typeface="+mn-lt"/>
              </a:rPr>
              <a:t>Content of the report</a:t>
            </a:r>
            <a:endParaRPr lang="en-GB" dirty="0">
              <a:latin typeface="+mn-lt"/>
            </a:endParaRPr>
          </a:p>
          <a:p>
            <a:pPr marL="358775" indent="-358775" eaLnBrk="1" hangingPunct="1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GB" dirty="0">
                <a:latin typeface="+mn-lt"/>
              </a:rPr>
              <a:t>Special tasks</a:t>
            </a:r>
            <a:endParaRPr lang="ru-RU" dirty="0">
              <a:latin typeface="+mn-lt"/>
            </a:endParaRPr>
          </a:p>
          <a:p>
            <a:pPr marL="358775" indent="-358775" eaLnBrk="1" hangingPunct="1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endParaRPr lang="ru-RU" dirty="0">
              <a:latin typeface="+mn-l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59617" y="692150"/>
            <a:ext cx="3312048" cy="32409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3DB6A49D-12EE-44E9-87EA-8C4230026BA7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2291" name="Заголовок 17"/>
          <p:cNvSpPr>
            <a:spLocks noGrp="1"/>
          </p:cNvSpPr>
          <p:nvPr>
            <p:ph type="title"/>
          </p:nvPr>
        </p:nvSpPr>
        <p:spPr>
          <a:xfrm>
            <a:off x="0" y="115888"/>
            <a:ext cx="9144000" cy="576262"/>
          </a:xfrm>
        </p:spPr>
        <p:txBody>
          <a:bodyPr anchor="t"/>
          <a:lstStyle/>
          <a:p>
            <a:r>
              <a:rPr lang="en-US" altLang="ru-RU" sz="2800" dirty="0">
                <a:solidFill>
                  <a:srgbClr val="354B98"/>
                </a:solidFill>
              </a:rPr>
              <a:t>Objectives</a:t>
            </a:r>
            <a:endParaRPr lang="en-US" altLang="ru-RU" sz="2800" dirty="0">
              <a:solidFill>
                <a:srgbClr val="354B98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698635"/>
            <a:ext cx="7776864" cy="967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to study operating modes </a:t>
            </a:r>
            <a:r>
              <a:rPr lang="en-US" sz="2000" dirty="0"/>
              <a:t>of electrical energy sources: </a:t>
            </a:r>
            <a:r>
              <a:rPr lang="en-US" sz="2000" dirty="0">
                <a:latin typeface="+mn-lt"/>
              </a:rPr>
              <a:t>open circuit, short-circuit and maximum power transfer;</a:t>
            </a:r>
            <a:endParaRPr lang="en-US" sz="2000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568" y="2735039"/>
            <a:ext cx="7776864" cy="967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to study the procedure of experimental determination of the electrical energy source equivalent circuit parameters;</a:t>
            </a:r>
            <a:endParaRPr lang="en-US" sz="2000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3568" y="4053413"/>
            <a:ext cx="7776864" cy="967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to study the maximum power transfer theorem and Thevenin's theorem.</a:t>
            </a:r>
            <a:endParaRPr lang="en-US" sz="2000" dirty="0">
              <a:latin typeface="+mn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1124744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to learn how to use </a:t>
            </a:r>
            <a:r>
              <a:rPr lang="en-US" sz="2000" dirty="0" err="1">
                <a:latin typeface="+mn-lt"/>
              </a:rPr>
              <a:t>LTspice</a:t>
            </a:r>
            <a:r>
              <a:rPr lang="en-US" sz="2000" dirty="0">
                <a:latin typeface="+mn-lt"/>
              </a:rPr>
              <a:t> software for circuit analysis;</a:t>
            </a:r>
            <a:endParaRPr lang="en-US" sz="20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3DB6A49D-12EE-44E9-87EA-8C4230026BA7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2291" name="Заголовок 17"/>
          <p:cNvSpPr>
            <a:spLocks noGrp="1"/>
          </p:cNvSpPr>
          <p:nvPr>
            <p:ph type="title"/>
          </p:nvPr>
        </p:nvSpPr>
        <p:spPr>
          <a:xfrm>
            <a:off x="0" y="115888"/>
            <a:ext cx="9144000" cy="576262"/>
          </a:xfrm>
        </p:spPr>
        <p:txBody>
          <a:bodyPr anchor="t"/>
          <a:lstStyle/>
          <a:p>
            <a:r>
              <a:rPr lang="en-US" altLang="ru-RU" sz="2800" dirty="0">
                <a:solidFill>
                  <a:srgbClr val="354B98"/>
                </a:solidFill>
              </a:rPr>
              <a:t>Program of work</a:t>
            </a:r>
            <a:endParaRPr lang="en-US" altLang="ru-RU" sz="2800" dirty="0">
              <a:solidFill>
                <a:srgbClr val="354B98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986667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plot the volt-ampere characteristic of real voltage source;</a:t>
            </a:r>
            <a:endParaRPr lang="en-US" sz="2000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568" y="2893154"/>
            <a:ext cx="7776864" cy="967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identify the parameters of the equivalent circuit for real electrical source based on experimental data.</a:t>
            </a:r>
            <a:endParaRPr lang="en-US" sz="2000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3568" y="1194579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simulate the circuit by </a:t>
            </a:r>
            <a:r>
              <a:rPr lang="en-US" sz="2000" dirty="0" err="1">
                <a:latin typeface="+mn-lt"/>
              </a:rPr>
              <a:t>LTspice</a:t>
            </a:r>
            <a:r>
              <a:rPr lang="en-US" sz="2000" dirty="0">
                <a:latin typeface="+mn-lt"/>
              </a:rPr>
              <a:t>;</a:t>
            </a:r>
            <a:endParaRPr lang="en-US" sz="20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E56E1876-5B58-4A27-9E77-0782998EDA69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0" y="116631"/>
            <a:ext cx="9144000" cy="576065"/>
          </a:xfrm>
        </p:spPr>
        <p:txBody>
          <a:bodyPr anchor="t" anchorCtr="0"/>
          <a:lstStyle/>
          <a:p>
            <a:pPr>
              <a:defRPr/>
            </a:pPr>
            <a:r>
              <a:rPr lang="en-US" sz="2800" dirty="0" err="1">
                <a:solidFill>
                  <a:srgbClr val="354B98"/>
                </a:solidFill>
              </a:rPr>
              <a:t>LTspice</a:t>
            </a:r>
            <a:endParaRPr lang="en-US" sz="2800" dirty="0">
              <a:solidFill>
                <a:srgbClr val="354B98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2713723"/>
            <a:ext cx="7776864" cy="506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eaLnBrk="1" hangingPunct="1">
              <a:lnSpc>
                <a:spcPct val="150000"/>
              </a:lnSpc>
              <a:defRPr/>
            </a:pPr>
            <a:r>
              <a:rPr lang="en-US" sz="2000" dirty="0" err="1">
                <a:latin typeface="+mn-lt"/>
              </a:rPr>
              <a:t>LTspice</a:t>
            </a:r>
            <a:r>
              <a:rPr lang="en-US" sz="2000" dirty="0">
                <a:latin typeface="+mn-lt"/>
              </a:rPr>
              <a:t> – is freeware version of SPICE provided by Linear Technology.</a:t>
            </a:r>
            <a:endParaRPr lang="en-US" sz="20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690523"/>
            <a:ext cx="7776864" cy="967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eaLnBrk="1" hangingPunct="1">
              <a:lnSpc>
                <a:spcPct val="150000"/>
              </a:lnSpc>
              <a:defRPr/>
            </a:pPr>
            <a:r>
              <a:rPr lang="en-US" sz="2000" dirty="0">
                <a:latin typeface="+mn-lt"/>
              </a:rPr>
              <a:t>SPICE ("Simulation Program with Integrated Circuit Emphasis") - analog electronic circuit simulator.</a:t>
            </a:r>
            <a:endParaRPr lang="en-US" sz="2000" dirty="0">
              <a:latin typeface="+mn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1628800"/>
            <a:ext cx="7776864" cy="967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eaLnBrk="1" hangingPunct="1">
              <a:lnSpc>
                <a:spcPct val="150000"/>
              </a:lnSpc>
              <a:defRPr/>
            </a:pPr>
            <a:r>
              <a:rPr lang="en-US" sz="2000" dirty="0">
                <a:latin typeface="+mn-lt"/>
              </a:rPr>
              <a:t>First version of SPICE was developed at the Electronics Research Laboratory of the University of California, Berkeley in 1973.</a:t>
            </a:r>
            <a:endParaRPr lang="en-US" sz="20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3DB6A49D-12EE-44E9-87EA-8C4230026BA7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2291" name="Заголовок 17"/>
          <p:cNvSpPr>
            <a:spLocks noGrp="1"/>
          </p:cNvSpPr>
          <p:nvPr>
            <p:ph type="title"/>
          </p:nvPr>
        </p:nvSpPr>
        <p:spPr>
          <a:xfrm>
            <a:off x="0" y="115888"/>
            <a:ext cx="9144000" cy="576262"/>
          </a:xfrm>
        </p:spPr>
        <p:txBody>
          <a:bodyPr anchor="t"/>
          <a:lstStyle/>
          <a:p>
            <a:r>
              <a:rPr lang="en-US" altLang="ru-RU" sz="2800" dirty="0">
                <a:solidFill>
                  <a:srgbClr val="354B98"/>
                </a:solidFill>
              </a:rPr>
              <a:t>Task</a:t>
            </a:r>
            <a:endParaRPr lang="en-US" altLang="ru-RU" sz="2800" dirty="0">
              <a:solidFill>
                <a:srgbClr val="354B98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5576" y="1412776"/>
            <a:ext cx="7632848" cy="9712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algn="ctr" eaLnBrk="1" hangingPunct="1">
              <a:lnSpc>
                <a:spcPct val="150000"/>
              </a:lnSpc>
              <a:defRPr/>
            </a:pPr>
            <a:r>
              <a:rPr lang="en-US" sz="2000" dirty="0">
                <a:latin typeface="+mn-lt"/>
              </a:rPr>
              <a:t>Given that E</a:t>
            </a:r>
            <a:r>
              <a:rPr lang="en-US" sz="2000" baseline="-25000" dirty="0">
                <a:latin typeface="+mn-lt"/>
              </a:rPr>
              <a:t>1</a:t>
            </a:r>
            <a:r>
              <a:rPr lang="en-US" sz="2000" dirty="0">
                <a:latin typeface="+mn-lt"/>
              </a:rPr>
              <a:t>=10 [V], E</a:t>
            </a:r>
            <a:r>
              <a:rPr lang="en-US" sz="2000" baseline="-25000" dirty="0">
                <a:latin typeface="+mn-lt"/>
              </a:rPr>
              <a:t>2</a:t>
            </a:r>
            <a:r>
              <a:rPr lang="en-US" sz="2000" dirty="0">
                <a:latin typeface="+mn-lt"/>
              </a:rPr>
              <a:t>=20 [V], R</a:t>
            </a:r>
            <a:r>
              <a:rPr lang="en-US" sz="2000" baseline="-25000" dirty="0">
                <a:latin typeface="+mn-lt"/>
              </a:rPr>
              <a:t>1</a:t>
            </a:r>
            <a:r>
              <a:rPr lang="en-US" sz="2000" dirty="0">
                <a:latin typeface="+mn-lt"/>
              </a:rPr>
              <a:t>=100 [</a:t>
            </a:r>
            <a:r>
              <a:rPr lang="el-G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n-US" sz="2000" dirty="0">
                <a:latin typeface="+mn-lt"/>
              </a:rPr>
              <a:t>], R</a:t>
            </a:r>
            <a:r>
              <a:rPr lang="en-US" sz="2000" baseline="-25000" dirty="0">
                <a:latin typeface="+mn-lt"/>
              </a:rPr>
              <a:t>2</a:t>
            </a:r>
            <a:r>
              <a:rPr lang="en-US" sz="2000" dirty="0">
                <a:latin typeface="+mn-lt"/>
              </a:rPr>
              <a:t>=200 [</a:t>
            </a:r>
            <a:r>
              <a:rPr lang="el-G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n-US" sz="2000" dirty="0">
                <a:latin typeface="+mn-lt"/>
              </a:rPr>
              <a:t>] </a:t>
            </a:r>
            <a:endParaRPr lang="en-US" sz="2000" dirty="0">
              <a:latin typeface="+mn-lt"/>
            </a:endParaRPr>
          </a:p>
          <a:p>
            <a:pPr marL="11430" lvl="1" algn="ctr" eaLnBrk="1" hangingPunct="1">
              <a:lnSpc>
                <a:spcPct val="150000"/>
              </a:lnSpc>
              <a:defRPr/>
            </a:pPr>
            <a:r>
              <a:rPr lang="en-US" sz="2000" dirty="0">
                <a:latin typeface="+mn-lt"/>
              </a:rPr>
              <a:t>and R</a:t>
            </a:r>
            <a:r>
              <a:rPr lang="en-US" sz="2000" baseline="-25000" dirty="0">
                <a:latin typeface="+mn-lt"/>
              </a:rPr>
              <a:t>3</a:t>
            </a:r>
            <a:r>
              <a:rPr lang="en-US" sz="2000" dirty="0">
                <a:latin typeface="+mn-lt"/>
              </a:rPr>
              <a:t>=200 [</a:t>
            </a:r>
            <a:r>
              <a:rPr lang="el-G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n-US" sz="2000" dirty="0">
                <a:latin typeface="+mn-lt"/>
              </a:rPr>
              <a:t>], find the currents.</a:t>
            </a:r>
            <a:endParaRPr lang="en-US" sz="2000" dirty="0">
              <a:latin typeface="+mn-lt"/>
            </a:endParaRPr>
          </a:p>
        </p:txBody>
      </p:sp>
      <p:pic>
        <p:nvPicPr>
          <p:cNvPr id="10" name="Рисунок 9" descr="Изображение выглядит как темный&#10;&#10;Автоматически созданное описание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077" y="2754019"/>
            <a:ext cx="3291846" cy="23469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3DB6A49D-12EE-44E9-87EA-8C4230026BA7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2291" name="Заголовок 17"/>
          <p:cNvSpPr>
            <a:spLocks noGrp="1"/>
          </p:cNvSpPr>
          <p:nvPr>
            <p:ph type="title"/>
          </p:nvPr>
        </p:nvSpPr>
        <p:spPr>
          <a:xfrm>
            <a:off x="0" y="115888"/>
            <a:ext cx="9144000" cy="576262"/>
          </a:xfrm>
        </p:spPr>
        <p:txBody>
          <a:bodyPr anchor="t"/>
          <a:lstStyle/>
          <a:p>
            <a:r>
              <a:rPr lang="en-US" altLang="ru-RU" sz="2800" dirty="0">
                <a:solidFill>
                  <a:srgbClr val="354B98"/>
                </a:solidFill>
              </a:rPr>
              <a:t>Thevenin's theorem (1883)</a:t>
            </a:r>
            <a:endParaRPr lang="en-US" altLang="ru-RU" sz="2800" dirty="0">
              <a:solidFill>
                <a:srgbClr val="354B98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671" y="3863477"/>
            <a:ext cx="591314" cy="15849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83568" y="764704"/>
            <a:ext cx="7776864" cy="1429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eaLnBrk="1" hangingPunct="1">
              <a:lnSpc>
                <a:spcPct val="150000"/>
              </a:lnSpc>
              <a:defRPr/>
            </a:pPr>
            <a:r>
              <a:rPr lang="en-US" sz="2000" dirty="0">
                <a:latin typeface="+mn-lt"/>
              </a:rPr>
              <a:t>Any linear electrical network containing only one-ports can be replaced at terminals a-b by an equivalent combination of a voltage source E</a:t>
            </a:r>
            <a:r>
              <a:rPr lang="en-US" sz="2000" baseline="-25000" dirty="0">
                <a:latin typeface="+mn-lt"/>
              </a:rPr>
              <a:t>th</a:t>
            </a:r>
            <a:r>
              <a:rPr lang="en-US" sz="2000" dirty="0">
                <a:latin typeface="+mn-lt"/>
              </a:rPr>
              <a:t> in a series connection with a resistance </a:t>
            </a:r>
            <a:r>
              <a:rPr lang="en-US" sz="2000" dirty="0" err="1">
                <a:latin typeface="+mn-lt"/>
              </a:rPr>
              <a:t>R</a:t>
            </a:r>
            <a:r>
              <a:rPr lang="en-US" sz="2000" baseline="-25000" dirty="0" err="1">
                <a:latin typeface="+mn-lt"/>
              </a:rPr>
              <a:t>th</a:t>
            </a:r>
            <a:r>
              <a:rPr lang="en-US" sz="2000" dirty="0">
                <a:latin typeface="+mn-lt"/>
              </a:rPr>
              <a:t>.</a:t>
            </a:r>
            <a:endParaRPr lang="en-US" sz="2000" dirty="0">
              <a:latin typeface="+mn-lt"/>
            </a:endParaRPr>
          </a:p>
        </p:txBody>
      </p:sp>
      <p:pic>
        <p:nvPicPr>
          <p:cNvPr id="3" name="Рисунок 2" descr="Изображение выглядит как ноутбук&#10;&#10;Автоматически созданное описание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2322687"/>
            <a:ext cx="3621032" cy="3139446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&#10;&#10;Автоматически созданное описание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276872"/>
            <a:ext cx="3621032" cy="3139446"/>
          </a:xfrm>
          <a:prstGeom prst="rect">
            <a:avLst/>
          </a:prstGeom>
        </p:spPr>
      </p:pic>
      <p:graphicFrame>
        <p:nvGraphicFramePr>
          <p:cNvPr id="11" name="eq_4"/>
          <p:cNvGraphicFramePr>
            <a:graphicFrameLocks noChangeAspect="1"/>
          </p:cNvGraphicFramePr>
          <p:nvPr/>
        </p:nvGraphicFramePr>
        <p:xfrm>
          <a:off x="3797300" y="5373216"/>
          <a:ext cx="15494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57" name="Equation" r:id="rId4" imgW="18592800" imgH="10363200" progId="Equation.DSMT4">
                  <p:embed/>
                </p:oleObj>
              </mc:Choice>
              <mc:Fallback>
                <p:oleObj name="Equation" r:id="rId4" imgW="18592800" imgH="10363200" progId="Equation.DSMT4">
                  <p:embed/>
                  <p:pic>
                    <p:nvPicPr>
                      <p:cNvPr id="0" name="eq_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97300" y="5373216"/>
                        <a:ext cx="1549400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3DB6A49D-12EE-44E9-87EA-8C4230026BA7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2291" name="Заголовок 17"/>
          <p:cNvSpPr>
            <a:spLocks noGrp="1"/>
          </p:cNvSpPr>
          <p:nvPr>
            <p:ph type="title"/>
          </p:nvPr>
        </p:nvSpPr>
        <p:spPr>
          <a:xfrm>
            <a:off x="0" y="115888"/>
            <a:ext cx="9144000" cy="576262"/>
          </a:xfrm>
        </p:spPr>
        <p:txBody>
          <a:bodyPr anchor="t"/>
          <a:lstStyle/>
          <a:p>
            <a:r>
              <a:rPr lang="en-US" altLang="ru-RU" sz="2800" dirty="0">
                <a:solidFill>
                  <a:srgbClr val="354B98"/>
                </a:solidFill>
              </a:rPr>
              <a:t>Thevenin's theorem (1883)</a:t>
            </a:r>
            <a:endParaRPr lang="en-US" altLang="ru-RU" sz="2800" dirty="0">
              <a:solidFill>
                <a:srgbClr val="354B98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3568" y="764704"/>
            <a:ext cx="7776864" cy="1429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" lvl="1" eaLnBrk="1" hangingPunct="1">
              <a:lnSpc>
                <a:spcPct val="150000"/>
              </a:lnSpc>
              <a:defRPr/>
            </a:pPr>
            <a:r>
              <a:rPr lang="en-US" sz="2000" dirty="0">
                <a:latin typeface="+mn-lt"/>
              </a:rPr>
              <a:t>Any linear electrical network containing only one-ports can be replaced at terminals a-b by an equivalent combination of a voltage source E</a:t>
            </a:r>
            <a:r>
              <a:rPr lang="en-US" sz="2000" baseline="-25000" dirty="0">
                <a:latin typeface="+mn-lt"/>
              </a:rPr>
              <a:t>th</a:t>
            </a:r>
            <a:r>
              <a:rPr lang="en-US" sz="2000" dirty="0">
                <a:latin typeface="+mn-lt"/>
              </a:rPr>
              <a:t> in a series connection with a resistance </a:t>
            </a:r>
            <a:r>
              <a:rPr lang="en-US" sz="2000" dirty="0" err="1">
                <a:latin typeface="+mn-lt"/>
              </a:rPr>
              <a:t>R</a:t>
            </a:r>
            <a:r>
              <a:rPr lang="en-US" sz="2000" baseline="-25000" dirty="0" err="1">
                <a:latin typeface="+mn-lt"/>
              </a:rPr>
              <a:t>th</a:t>
            </a:r>
            <a:r>
              <a:rPr lang="en-US" sz="2000" dirty="0">
                <a:latin typeface="+mn-lt"/>
              </a:rPr>
              <a:t>.</a:t>
            </a:r>
            <a:endParaRPr lang="en-US" sz="2000" dirty="0">
              <a:latin typeface="+mn-lt"/>
            </a:endParaRPr>
          </a:p>
        </p:txBody>
      </p:sp>
      <p:pic>
        <p:nvPicPr>
          <p:cNvPr id="4" name="Рисунок 3" descr="Изображение выглядит как снимок экрана&#10;&#10;Автоматически созданное описание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39" y="2373002"/>
            <a:ext cx="3621032" cy="3139446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671" y="3863477"/>
            <a:ext cx="591314" cy="158496"/>
          </a:xfrm>
          <a:prstGeom prst="rect">
            <a:avLst/>
          </a:prstGeom>
        </p:spPr>
      </p:pic>
      <p:graphicFrame>
        <p:nvGraphicFramePr>
          <p:cNvPr id="15" name="eq_4"/>
          <p:cNvGraphicFramePr>
            <a:graphicFrameLocks noChangeAspect="1"/>
          </p:cNvGraphicFramePr>
          <p:nvPr/>
        </p:nvGraphicFramePr>
        <p:xfrm>
          <a:off x="3911600" y="5373688"/>
          <a:ext cx="13208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81" name="Equation" r:id="rId3" imgW="15849600" imgH="10363200" progId="Equation.DSMT4">
                  <p:embed/>
                </p:oleObj>
              </mc:Choice>
              <mc:Fallback>
                <p:oleObj name="Equation" r:id="rId3" imgW="15849600" imgH="10363200" progId="Equation.DSMT4">
                  <p:embed/>
                  <p:pic>
                    <p:nvPicPr>
                      <p:cNvPr id="0" name="eq_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11600" y="5373688"/>
                        <a:ext cx="1320800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" name="Рисунок 17" descr="Изображение выглядит как ноутбук, компьютер&#10;&#10;Автоматически созданное описание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2322687"/>
            <a:ext cx="3621032" cy="31394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fld id="{3DB6A49D-12EE-44E9-87EA-8C4230026BA7}" type="slidenum">
              <a:rPr lang="ru-RU" sz="1600" smtClean="0">
                <a:solidFill>
                  <a:srgbClr val="354B98"/>
                </a:solidFill>
              </a:rPr>
            </a:fld>
            <a:endParaRPr lang="ru-RU" sz="1600" dirty="0">
              <a:solidFill>
                <a:srgbClr val="354B98"/>
              </a:solidFill>
            </a:endParaRPr>
          </a:p>
        </p:txBody>
      </p:sp>
      <p:sp>
        <p:nvSpPr>
          <p:cNvPr id="12291" name="Заголовок 17"/>
          <p:cNvSpPr>
            <a:spLocks noGrp="1"/>
          </p:cNvSpPr>
          <p:nvPr>
            <p:ph type="title"/>
          </p:nvPr>
        </p:nvSpPr>
        <p:spPr>
          <a:xfrm>
            <a:off x="0" y="115888"/>
            <a:ext cx="9144000" cy="576262"/>
          </a:xfrm>
        </p:spPr>
        <p:txBody>
          <a:bodyPr anchor="t"/>
          <a:lstStyle/>
          <a:p>
            <a:r>
              <a:rPr lang="en-US" altLang="ru-RU" sz="2800" dirty="0">
                <a:solidFill>
                  <a:srgbClr val="354B98"/>
                </a:solidFill>
              </a:rPr>
              <a:t>Maximum power transfer</a:t>
            </a:r>
            <a:endParaRPr lang="en-US" altLang="ru-RU" sz="2800" dirty="0">
              <a:solidFill>
                <a:srgbClr val="354B98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3568" y="620688"/>
            <a:ext cx="7776864" cy="1429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330" lvl="1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</a:rPr>
              <a:t>The maximum power transfer theorem was developed by Moritz Hermann von Jacobi, a German and Russian engineer and physicist, around 1840.</a:t>
            </a:r>
            <a:endParaRPr lang="en-US" sz="2000" dirty="0">
              <a:latin typeface="+mn-lt"/>
            </a:endParaRPr>
          </a:p>
        </p:txBody>
      </p:sp>
      <p:graphicFrame>
        <p:nvGraphicFramePr>
          <p:cNvPr id="12" name="eq_4"/>
          <p:cNvGraphicFramePr>
            <a:graphicFrameLocks noChangeAspect="1"/>
          </p:cNvGraphicFramePr>
          <p:nvPr/>
        </p:nvGraphicFramePr>
        <p:xfrm>
          <a:off x="5133975" y="2132856"/>
          <a:ext cx="21082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69" name="Equation" r:id="rId1" imgW="25298400" imgH="10363200" progId="Equation.DSMT4">
                  <p:embed/>
                </p:oleObj>
              </mc:Choice>
              <mc:Fallback>
                <p:oleObj name="Equation" r:id="rId1" imgW="25298400" imgH="10363200" progId="Equation.DSMT4">
                  <p:embed/>
                  <p:pic>
                    <p:nvPicPr>
                      <p:cNvPr id="0" name="eq_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33975" y="2132856"/>
                        <a:ext cx="2108200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eq_4"/>
          <p:cNvGraphicFramePr>
            <a:graphicFrameLocks noChangeAspect="1"/>
          </p:cNvGraphicFramePr>
          <p:nvPr/>
        </p:nvGraphicFramePr>
        <p:xfrm>
          <a:off x="4572000" y="3111872"/>
          <a:ext cx="36322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70" name="Equation" r:id="rId3" imgW="43586400" imgH="11582400" progId="Equation.DSMT4">
                  <p:embed/>
                </p:oleObj>
              </mc:Choice>
              <mc:Fallback>
                <p:oleObj name="Equation" r:id="rId3" imgW="43586400" imgH="11582400" progId="Equation.DSMT4">
                  <p:embed/>
                  <p:pic>
                    <p:nvPicPr>
                      <p:cNvPr id="0" name="eq_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3111872"/>
                        <a:ext cx="3632200" cy="965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Рисунок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324" y="2967227"/>
            <a:ext cx="2322580" cy="1847092"/>
          </a:xfrm>
          <a:prstGeom prst="rect">
            <a:avLst/>
          </a:prstGeom>
        </p:spPr>
      </p:pic>
      <p:graphicFrame>
        <p:nvGraphicFramePr>
          <p:cNvPr id="15" name="eq_4"/>
          <p:cNvGraphicFramePr>
            <a:graphicFrameLocks noChangeAspect="1"/>
          </p:cNvGraphicFramePr>
          <p:nvPr/>
        </p:nvGraphicFramePr>
        <p:xfrm>
          <a:off x="4140200" y="4329525"/>
          <a:ext cx="4495800" cy="154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71" name="Equation" r:id="rId6" imgW="53949600" imgH="18592800" progId="Equation.DSMT4">
                  <p:embed/>
                </p:oleObj>
              </mc:Choice>
              <mc:Fallback>
                <p:oleObj name="Equation" r:id="rId6" imgW="53949600" imgH="18592800" progId="Equation.DSMT4">
                  <p:embed/>
                  <p:pic>
                    <p:nvPicPr>
                      <p:cNvPr id="0" name="eq_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40200" y="4329525"/>
                        <a:ext cx="4495800" cy="154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theme/theme1.xml><?xml version="1.0" encoding="utf-8"?>
<a:theme xmlns:a="http://schemas.openxmlformats.org/drawingml/2006/main" name="ICPDS_2016_2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Тема ICPDS2016">
      <a:majorFont>
        <a:latin typeface="仿宋"/>
        <a:ea typeface=""/>
        <a:cs typeface=""/>
      </a:majorFont>
      <a:minorFont>
        <a:latin typeface="仿宋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Тема ICPDS2016">
      <a:majorFont>
        <a:latin typeface="仿宋"/>
        <a:ea typeface=""/>
        <a:cs typeface=""/>
      </a:majorFont>
      <a:minorFont>
        <a:latin typeface="仿宋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ICPDS_2016_2</Template>
  <TotalTime>0</TotalTime>
  <Words>3277</Words>
  <Application>WPS 演示</Application>
  <PresentationFormat>On-screen Show (4:3)</PresentationFormat>
  <Paragraphs>133</Paragraphs>
  <Slides>15</Slides>
  <Notes>15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7</vt:i4>
      </vt:variant>
      <vt:variant>
        <vt:lpstr>幻灯片标题</vt:lpstr>
      </vt:variant>
      <vt:variant>
        <vt:i4>15</vt:i4>
      </vt:variant>
    </vt:vector>
  </HeadingPairs>
  <TitlesOfParts>
    <vt:vector size="35" baseType="lpstr">
      <vt:lpstr>Arial</vt:lpstr>
      <vt:lpstr>宋体</vt:lpstr>
      <vt:lpstr>Wingdings</vt:lpstr>
      <vt:lpstr>仿宋</vt:lpstr>
      <vt:lpstr>Calibri</vt:lpstr>
      <vt:lpstr>ALS Schlange sans</vt:lpstr>
      <vt:lpstr>Times New Roman</vt:lpstr>
      <vt:lpstr>Adobe 明體 Std L</vt:lpstr>
      <vt:lpstr>微软雅黑</vt:lpstr>
      <vt:lpstr>Arial Unicode MS</vt:lpstr>
      <vt:lpstr>NumberOnly</vt:lpstr>
      <vt:lpstr>ICPDS_2016_2</vt:lpstr>
      <vt:lpstr>1_Тема Office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Research on DC electric source characteristics</vt:lpstr>
      <vt:lpstr>Contents</vt:lpstr>
      <vt:lpstr>Objectives</vt:lpstr>
      <vt:lpstr>Program of work</vt:lpstr>
      <vt:lpstr>LTspice</vt:lpstr>
      <vt:lpstr>Task</vt:lpstr>
      <vt:lpstr>Thevenin's theorem (1883)</vt:lpstr>
      <vt:lpstr>Thevenin's theorem (1883)</vt:lpstr>
      <vt:lpstr>Maximum power transfer</vt:lpstr>
      <vt:lpstr>Guidance</vt:lpstr>
      <vt:lpstr>Guidance</vt:lpstr>
      <vt:lpstr>Guidance</vt:lpstr>
      <vt:lpstr>Table 1.1.</vt:lpstr>
      <vt:lpstr>Content of the report</vt:lpstr>
      <vt:lpstr>Special tasks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Adaptive System for Compensation of Periodic Disturbances in Servo Drive</dc:title>
  <dc:creator>sattva</dc:creator>
  <cp:lastModifiedBy>微光</cp:lastModifiedBy>
  <cp:revision>935</cp:revision>
  <dcterms:created xsi:type="dcterms:W3CDTF">2016-09-28T06:51:00Z</dcterms:created>
  <dcterms:modified xsi:type="dcterms:W3CDTF">2020-09-22T06:23:38Z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2052-11.3.0.9221</vt:lpwstr>
  </property>
</Properties>
</file>